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6" r:id="rId2"/>
    <p:sldId id="326" r:id="rId3"/>
    <p:sldId id="257" r:id="rId4"/>
    <p:sldId id="323" r:id="rId5"/>
    <p:sldId id="258" r:id="rId6"/>
    <p:sldId id="259" r:id="rId7"/>
    <p:sldId id="260" r:id="rId8"/>
    <p:sldId id="307" r:id="rId9"/>
    <p:sldId id="330" r:id="rId10"/>
    <p:sldId id="322" r:id="rId11"/>
    <p:sldId id="298" r:id="rId12"/>
    <p:sldId id="303" r:id="rId13"/>
    <p:sldId id="331" r:id="rId14"/>
    <p:sldId id="262" r:id="rId15"/>
    <p:sldId id="308" r:id="rId16"/>
    <p:sldId id="263" r:id="rId17"/>
    <p:sldId id="324" r:id="rId18"/>
    <p:sldId id="328" r:id="rId19"/>
    <p:sldId id="329" r:id="rId20"/>
    <p:sldId id="333" r:id="rId21"/>
    <p:sldId id="264" r:id="rId22"/>
    <p:sldId id="325" r:id="rId23"/>
    <p:sldId id="311" r:id="rId24"/>
    <p:sldId id="321" r:id="rId25"/>
    <p:sldId id="266" r:id="rId26"/>
    <p:sldId id="312" r:id="rId27"/>
    <p:sldId id="313" r:id="rId28"/>
    <p:sldId id="314" r:id="rId29"/>
    <p:sldId id="267" r:id="rId30"/>
    <p:sldId id="261" r:id="rId31"/>
    <p:sldId id="315" r:id="rId32"/>
    <p:sldId id="316" r:id="rId33"/>
    <p:sldId id="276" r:id="rId34"/>
    <p:sldId id="297" r:id="rId35"/>
    <p:sldId id="299" r:id="rId36"/>
    <p:sldId id="290" r:id="rId37"/>
    <p:sldId id="273" r:id="rId38"/>
    <p:sldId id="327" r:id="rId39"/>
    <p:sldId id="296" r:id="rId40"/>
    <p:sldId id="268" r:id="rId41"/>
    <p:sldId id="269" r:id="rId42"/>
    <p:sldId id="270" r:id="rId43"/>
    <p:sldId id="271" r:id="rId44"/>
    <p:sldId id="272" r:id="rId45"/>
    <p:sldId id="274" r:id="rId46"/>
    <p:sldId id="275" r:id="rId47"/>
    <p:sldId id="309" r:id="rId48"/>
    <p:sldId id="310" r:id="rId49"/>
    <p:sldId id="281" r:id="rId50"/>
    <p:sldId id="282" r:id="rId51"/>
    <p:sldId id="283" r:id="rId52"/>
    <p:sldId id="284" r:id="rId53"/>
    <p:sldId id="285" r:id="rId54"/>
    <p:sldId id="287" r:id="rId55"/>
    <p:sldId id="288" r:id="rId56"/>
    <p:sldId id="291" r:id="rId57"/>
    <p:sldId id="304" r:id="rId58"/>
    <p:sldId id="277" r:id="rId59"/>
    <p:sldId id="278" r:id="rId60"/>
    <p:sldId id="279" r:id="rId61"/>
    <p:sldId id="280" r:id="rId62"/>
    <p:sldId id="286" r:id="rId63"/>
    <p:sldId id="320" r:id="rId64"/>
    <p:sldId id="317" r:id="rId65"/>
    <p:sldId id="318" r:id="rId66"/>
    <p:sldId id="319" r:id="rId67"/>
    <p:sldId id="334" r:id="rId68"/>
    <p:sldId id="289" r:id="rId69"/>
    <p:sldId id="292" r:id="rId70"/>
    <p:sldId id="300" r:id="rId71"/>
    <p:sldId id="294" r:id="rId72"/>
    <p:sldId id="293" r:id="rId73"/>
    <p:sldId id="301" r:id="rId74"/>
    <p:sldId id="295" r:id="rId75"/>
    <p:sldId id="332" r:id="rId76"/>
    <p:sldId id="305" r:id="rId77"/>
    <p:sldId id="30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326"/>
            <p14:sldId id="257"/>
          </p14:sldIdLst>
        </p14:section>
        <p14:section name="Intro" id="{03935420-0D03-4091-B4C3-8C2B856A3F64}">
          <p14:sldIdLst>
            <p14:sldId id="323"/>
            <p14:sldId id="258"/>
            <p14:sldId id="259"/>
            <p14:sldId id="260"/>
            <p14:sldId id="307"/>
            <p14:sldId id="330"/>
            <p14:sldId id="322"/>
            <p14:sldId id="298"/>
            <p14:sldId id="303"/>
            <p14:sldId id="331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324"/>
            <p14:sldId id="328"/>
            <p14:sldId id="329"/>
            <p14:sldId id="333"/>
            <p14:sldId id="264"/>
            <p14:sldId id="325"/>
            <p14:sldId id="311"/>
            <p14:sldId id="32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327"/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  <p14:sldId id="334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3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110" d="100"/>
          <a:sy n="110" d="100"/>
        </p:scale>
        <p:origin x="142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49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en/two-of-the-major-fx-drivers-have-been-removed-whats-next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/perception/lecturenotes/psychophysics/psychophysic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86/s41235-022-00460-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europsychology.github.io/psycho.R/2018/03/29/SD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bpconnect.com.au/event/ozav-seminar-on-human-factors/2020-12-16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896-6273(01)00392-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oi.org/10.1007/s00426-020-01456-4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santhoshsoundar.blog/power-law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0-387-84849-5_1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://psychtoolbox.org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://www.psychopy.org/" TargetMode="External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rdrr.io/cran/BrailleR/f/vignettes/BrailleR.Rmd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5D4F026-DA15-94CE-C5D4-BCE94F43C9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4767890"/>
            <a:ext cx="1072425" cy="1234229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96030F31-C939-F8B7-2FBE-6F72E6EDF0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75" y="4767890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495-8918-4A3E-9CD4-A3CC62B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trading desk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4DB9-12EE-40BE-98D8-790596F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CC66F0EC-23DF-4E18-A42B-F153FE9C7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102845"/>
            <a:ext cx="7878985" cy="52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8B833-C82B-45A4-80D3-708E831CD7E8}"/>
              </a:ext>
            </a:extLst>
          </p:cNvPr>
          <p:cNvSpPr txBox="1"/>
          <p:nvPr/>
        </p:nvSpPr>
        <p:spPr>
          <a:xfrm>
            <a:off x="457200" y="638369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https://www.varchev.com/en/two-of-the-major-fx-drivers-have-been-removed-whats-next/</a:t>
            </a:r>
            <a:r>
              <a:rPr lang="en-US" sz="14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9390BB-94EC-4D00-A97A-2C41FEE7CE98}"/>
              </a:ext>
            </a:extLst>
          </p:cNvPr>
          <p:cNvGrpSpPr/>
          <p:nvPr/>
        </p:nvGrpSpPr>
        <p:grpSpPr>
          <a:xfrm>
            <a:off x="914400" y="1219200"/>
            <a:ext cx="1447800" cy="2860403"/>
            <a:chOff x="914400" y="1219200"/>
            <a:chExt cx="1447800" cy="28604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09E624-7E07-44EA-8F05-9690C58A8FBD}"/>
                </a:ext>
              </a:extLst>
            </p:cNvPr>
            <p:cNvSpPr/>
            <p:nvPr/>
          </p:nvSpPr>
          <p:spPr>
            <a:xfrm>
              <a:off x="1752600" y="3657600"/>
              <a:ext cx="609600" cy="42200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4E846-C542-4CB2-A9B6-D74CB4B98578}"/>
                </a:ext>
              </a:extLst>
            </p:cNvPr>
            <p:cNvSpPr txBox="1"/>
            <p:nvPr/>
          </p:nvSpPr>
          <p:spPr>
            <a:xfrm>
              <a:off x="914400" y="1219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F0000"/>
                  </a:highlight>
                </a:rPr>
                <a:t>BUY!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AE718B-E070-4BB8-B7CA-C3E2DB8A91A7}"/>
                </a:ext>
              </a:extLst>
            </p:cNvPr>
            <p:cNvCxnSpPr/>
            <p:nvPr/>
          </p:nvCxnSpPr>
          <p:spPr>
            <a:xfrm>
              <a:off x="1368056" y="1570192"/>
              <a:ext cx="609600" cy="2057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</a:t>
            </a:r>
            <a:r>
              <a:rPr lang="en-US" dirty="0">
                <a:highlight>
                  <a:srgbClr val="FFFF00"/>
                </a:highlight>
              </a:rPr>
              <a:t>single</a:t>
            </a:r>
            <a:r>
              <a:rPr lang="en-US" dirty="0"/>
              <a:t>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8781-22B7-9427-3621-50606F45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Elements of UI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170EE-B186-4828-F4DA-C1E7584C5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Input controls</a:t>
            </a:r>
          </a:p>
          <a:p>
            <a:pPr lvl="1"/>
            <a:r>
              <a:rPr lang="en-CA" dirty="0"/>
              <a:t>Buttons, touch screen? </a:t>
            </a:r>
          </a:p>
          <a:p>
            <a:r>
              <a:rPr lang="en-CA" dirty="0"/>
              <a:t>Screen navigation</a:t>
            </a:r>
          </a:p>
          <a:p>
            <a:r>
              <a:rPr lang="en-CA" dirty="0"/>
              <a:t>Layout</a:t>
            </a:r>
          </a:p>
          <a:p>
            <a:pPr lvl="1"/>
            <a:r>
              <a:rPr lang="en-CA" dirty="0"/>
              <a:t>White space</a:t>
            </a:r>
          </a:p>
          <a:p>
            <a:pPr lvl="1"/>
            <a:r>
              <a:rPr lang="en-CA" dirty="0"/>
              <a:t>Visual hierarchy</a:t>
            </a:r>
          </a:p>
          <a:p>
            <a:r>
              <a:rPr lang="en-CA" dirty="0"/>
              <a:t>Content</a:t>
            </a:r>
          </a:p>
          <a:p>
            <a:pPr lvl="1"/>
            <a:r>
              <a:rPr lang="en-CA" dirty="0"/>
              <a:t>Text, images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0A7753-A22F-0434-2974-7DBF2FD07A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Usability</a:t>
            </a:r>
          </a:p>
          <a:p>
            <a:r>
              <a:rPr lang="en-CA" dirty="0"/>
              <a:t>Learnability</a:t>
            </a:r>
          </a:p>
          <a:p>
            <a:r>
              <a:rPr lang="en-CA" dirty="0"/>
              <a:t>Efficiency</a:t>
            </a:r>
          </a:p>
          <a:p>
            <a:r>
              <a:rPr lang="en-CA" dirty="0"/>
              <a:t>Memorability</a:t>
            </a:r>
          </a:p>
          <a:p>
            <a:r>
              <a:rPr lang="en-CA" dirty="0"/>
              <a:t>Avoiding errors</a:t>
            </a:r>
          </a:p>
          <a:p>
            <a:r>
              <a:rPr lang="en-CA" dirty="0"/>
              <a:t>User satisfaction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16433-8432-F3EF-354B-709F1B00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Empirical studies of graphs</a:t>
            </a:r>
            <a:br>
              <a:rPr lang="en-US" dirty="0"/>
            </a:br>
            <a:r>
              <a:rPr lang="en-US" sz="3100" b="0" dirty="0">
                <a:latin typeface="+mn-lt"/>
              </a:rPr>
              <a:t>How can we tell what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Some results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ighlight>
                  <a:srgbClr val="FFFF00"/>
                </a:highlight>
              </a:rPr>
              <a:t>Human factors </a:t>
            </a:r>
            <a:r>
              <a:rPr lang="en-US" sz="2400" dirty="0"/>
              <a:t>research often motivated by applied problems in engineering, design, computer science</a:t>
            </a:r>
          </a:p>
          <a:p>
            <a:pPr lvl="1"/>
            <a:r>
              <a:rPr lang="en-US" sz="2000" dirty="0"/>
              <a:t>A/B testing (booking.com, Netflix, …) for features of user interaction</a:t>
            </a:r>
          </a:p>
          <a:p>
            <a:pPr lvl="1"/>
            <a:r>
              <a:rPr lang="en-US" sz="2000" dirty="0"/>
              <a:t>navigation controls: pilot testing, flight simulators</a:t>
            </a:r>
            <a:r>
              <a:rPr lang="en-US" dirty="0"/>
              <a:t> </a:t>
            </a: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Psychological</a:t>
            </a:r>
            <a:r>
              <a:rPr lang="en-US" sz="2400" dirty="0"/>
              <a:t> research often motivated by more basic perceptual &amp; cognitive questions.</a:t>
            </a:r>
          </a:p>
          <a:p>
            <a:pPr lvl="1"/>
            <a:r>
              <a:rPr lang="en-US" sz="2000" dirty="0"/>
              <a:t>accuracy, RT of judgments of graphs</a:t>
            </a:r>
          </a:p>
          <a:p>
            <a:pPr lvl="1"/>
            <a:r>
              <a:rPr lang="en-US" sz="2000" dirty="0"/>
              <a:t>visual search, pattern detection</a:t>
            </a:r>
          </a:p>
          <a:p>
            <a:pPr lvl="1"/>
            <a:r>
              <a:rPr lang="en-US" sz="2000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same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3"/>
              </a:rPr>
              <a:t>http://www.cns.nyu.edu/~david/courses/perception/lecturenotes/psychophysics/psychophysics.html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139-E5DE-4913-A240-7FA2A36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methods: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CCDF-1556-468B-9EB6-F27381D9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adjustment</a:t>
            </a:r>
          </a:p>
          <a:p>
            <a:pPr lvl="1"/>
            <a:r>
              <a:rPr lang="en-US" dirty="0"/>
              <a:t>Adjust intensity of a feature until it is just barely detectable</a:t>
            </a:r>
          </a:p>
          <a:p>
            <a:pPr lvl="1"/>
            <a:r>
              <a:rPr lang="en-US" dirty="0"/>
              <a:t>Adjust one stimulus until just noticeably different (JND) than a standard (difference threshold)</a:t>
            </a:r>
          </a:p>
          <a:p>
            <a:r>
              <a:rPr lang="en-US" dirty="0"/>
              <a:t>Forced choice tasks</a:t>
            </a:r>
          </a:p>
          <a:p>
            <a:pPr lvl="1"/>
            <a:r>
              <a:rPr lang="en-US" dirty="0"/>
              <a:t>Yes/No: On each trial a “signal” </a:t>
            </a:r>
            <a:r>
              <a:rPr lang="en-US" dirty="0">
                <a:highlight>
                  <a:srgbClr val="FFFF00"/>
                </a:highlight>
              </a:rPr>
              <a:t>is</a:t>
            </a:r>
            <a:r>
              <a:rPr lang="en-US" dirty="0"/>
              <a:t> presented or </a:t>
            </a:r>
            <a:r>
              <a:rPr lang="en-US" dirty="0">
                <a:highlight>
                  <a:srgbClr val="FFFF00"/>
                </a:highlight>
              </a:rPr>
              <a:t>not</a:t>
            </a:r>
          </a:p>
          <a:p>
            <a:pPr lvl="2"/>
            <a:r>
              <a:rPr lang="en-US" dirty="0"/>
              <a:t>E.g., light, tone, visual feature, outlier, …</a:t>
            </a:r>
          </a:p>
          <a:p>
            <a:pPr lvl="1"/>
            <a:r>
              <a:rPr lang="en-US" dirty="0"/>
              <a:t>Yes trials vary in some measure of “intensity”</a:t>
            </a:r>
          </a:p>
          <a:p>
            <a:pPr lvl="1"/>
            <a:r>
              <a:rPr lang="en-US" dirty="0"/>
              <a:t>Results: # hits, # misses -&gt; 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A307-BE72-46F7-8412-F388CF1C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16A716-D08E-45E4-A44D-BBCA52FD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16" y="4800600"/>
            <a:ext cx="3054380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36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10C8-8D79-C774-FA5B-96AAB1F9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824B0-AA98-D605-2726-B35D8D97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F7FBFA7-4B6E-05F1-D067-5520D7D4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14600"/>
            <a:ext cx="3473490" cy="2447925"/>
          </a:xfrm>
          <a:prstGeom prst="rect">
            <a:avLst/>
          </a:prstGeom>
        </p:spPr>
      </p:pic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BAB170E1-9A28-D083-F823-9462A156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92" y="3114600"/>
            <a:ext cx="3369816" cy="24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B64E6-BD86-D55E-5F42-B8B3C5F6965A}"/>
              </a:ext>
            </a:extLst>
          </p:cNvPr>
          <p:cNvSpPr txBox="1"/>
          <p:nvPr/>
        </p:nvSpPr>
        <p:spPr>
          <a:xfrm>
            <a:off x="457200" y="1143000"/>
            <a:ext cx="8229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provides a means to assess performance in forced-choice tasks</a:t>
            </a:r>
          </a:p>
          <a:p>
            <a:r>
              <a:rPr lang="en-CA" dirty="0"/>
              <a:t>It imagines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Stimulus on a given trial evokes a (normal) distribution of internal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Subject says “Yes” if that is &gt; criterion; else “No”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Trials classified as p(Hit) = </a:t>
            </a:r>
            <a:r>
              <a:rPr lang="en-CA" sz="1600" dirty="0" err="1"/>
              <a:t>Pr</a:t>
            </a:r>
            <a:r>
              <a:rPr lang="en-CA" sz="1600" dirty="0"/>
              <a:t>(“Yes”| signal), p(FA) = </a:t>
            </a:r>
            <a:r>
              <a:rPr lang="en-CA" sz="1600" dirty="0" err="1"/>
              <a:t>Pr</a:t>
            </a:r>
            <a:r>
              <a:rPr lang="en-CA" sz="1600" dirty="0"/>
              <a:t>(“Yes” | no signal),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Sensitivity = d’ = z(Hit) – z(FA)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But: These depend on observer’s criterion (“bias”)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8369-817B-3D6B-10B2-5C1FA28AADD6}"/>
              </a:ext>
            </a:extLst>
          </p:cNvPr>
          <p:cNvSpPr txBox="1"/>
          <p:nvPr/>
        </p:nvSpPr>
        <p:spPr>
          <a:xfrm>
            <a:off x="7620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Croskerry</a:t>
            </a:r>
            <a:r>
              <a:rPr lang="en-CA" sz="1200" dirty="0"/>
              <a:t>, P., Campbell, S.G. &amp; Petrie, D.A. The challenge of cognitive science for medical diagnosis. </a:t>
            </a:r>
            <a:r>
              <a:rPr lang="en-CA" sz="1200" i="1" dirty="0" err="1"/>
              <a:t>Cogn</a:t>
            </a:r>
            <a:r>
              <a:rPr lang="en-CA" sz="1200" i="1" dirty="0"/>
              <a:t>. Research</a:t>
            </a:r>
            <a:r>
              <a:rPr lang="en-CA" sz="1200" dirty="0"/>
              <a:t> </a:t>
            </a:r>
            <a:r>
              <a:rPr lang="en-CA" sz="1200" b="1" dirty="0"/>
              <a:t>8</a:t>
            </a:r>
            <a:r>
              <a:rPr lang="en-CA" sz="1200" dirty="0"/>
              <a:t>, 13 (2023). </a:t>
            </a:r>
            <a:r>
              <a:rPr lang="en-CA" sz="1200" dirty="0">
                <a:hlinkClick r:id="rId4"/>
              </a:rPr>
              <a:t>https://doi.org/10.1186/s41235-022-00460-z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20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F11F-EF9F-BAE2-D8EF-0904148A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theory: measures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660C8-C071-0C40-FB94-1602931C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diagram of a signal&#10;&#10;Description automatically generated">
            <a:extLst>
              <a:ext uri="{FF2B5EF4-FFF2-40B4-BE49-F238E27FC236}">
                <a16:creationId xmlns:a16="http://schemas.microsoft.com/office/drawing/2014/main" id="{C3C5F143-BB5F-81E3-695A-0F666A38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95400"/>
            <a:ext cx="3136834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DA476-3768-856E-68A1-7ED6FE62B9C8}"/>
              </a:ext>
            </a:extLst>
          </p:cNvPr>
          <p:cNvSpPr txBox="1"/>
          <p:nvPr/>
        </p:nvSpPr>
        <p:spPr>
          <a:xfrm>
            <a:off x="4648200" y="13716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d’ </a:t>
            </a:r>
            <a:r>
              <a:rPr lang="en-CA" dirty="0"/>
              <a:t>(sensitivity) = z(H) – z(FA)</a:t>
            </a:r>
          </a:p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CA" dirty="0"/>
              <a:t> (bias, criterion) = ratio of </a:t>
            </a:r>
            <a:r>
              <a:rPr lang="en-CA" dirty="0" err="1"/>
              <a:t>normals</a:t>
            </a:r>
            <a:r>
              <a:rPr lang="en-CA" dirty="0"/>
              <a:t> at the value of d’</a:t>
            </a:r>
          </a:p>
          <a:p>
            <a:r>
              <a:rPr lang="en-CA" b="1" dirty="0"/>
              <a:t>c</a:t>
            </a:r>
            <a:r>
              <a:rPr lang="en-CA" dirty="0"/>
              <a:t> = std distance of criterion from equality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A2C11-B5EF-BA16-6933-227EC6D7376B}"/>
              </a:ext>
            </a:extLst>
          </p:cNvPr>
          <p:cNvSpPr txBox="1"/>
          <p:nvPr/>
        </p:nvSpPr>
        <p:spPr>
          <a:xfrm>
            <a:off x="685801" y="4304326"/>
            <a:ext cx="396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ROC curves: How H &amp; FA vary with constant d’</a:t>
            </a:r>
          </a:p>
          <a:p>
            <a:endParaRPr lang="en-CA" dirty="0"/>
          </a:p>
          <a:p>
            <a:r>
              <a:rPr lang="en-CA" dirty="0"/>
              <a:t>Area under the curve (AUC = A’) often used as a measure</a:t>
            </a:r>
          </a:p>
          <a:p>
            <a:r>
              <a:rPr lang="en-CA" dirty="0"/>
              <a:t>                      0.5 </a:t>
            </a:r>
            <a:r>
              <a:rPr lang="en-CA" dirty="0">
                <a:sym typeface="Symbol" panose="05050102010706020507" pitchFamily="18" charset="2"/>
              </a:rPr>
              <a:t> A’  1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8E78A4-8615-544A-4CB7-CB6CEC6435A3}"/>
              </a:ext>
            </a:extLst>
          </p:cNvPr>
          <p:cNvGrpSpPr/>
          <p:nvPr/>
        </p:nvGrpSpPr>
        <p:grpSpPr>
          <a:xfrm>
            <a:off x="5017996" y="3452630"/>
            <a:ext cx="3070407" cy="3124201"/>
            <a:chOff x="5017996" y="3452630"/>
            <a:chExt cx="3070407" cy="3124201"/>
          </a:xfrm>
        </p:grpSpPr>
        <p:pic>
          <p:nvPicPr>
            <p:cNvPr id="9" name="Picture 8" descr="A graph of a positive rate&#10;&#10;Description automatically generated with medium confidence">
              <a:extLst>
                <a:ext uri="{FF2B5EF4-FFF2-40B4-BE49-F238E27FC236}">
                  <a16:creationId xmlns:a16="http://schemas.microsoft.com/office/drawing/2014/main" id="{B076C9B9-52B4-5A7B-9553-D3A135DA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996" y="3452630"/>
              <a:ext cx="3070407" cy="31242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158F5E-F5E1-2491-FDEA-64C6D3FCB3F6}"/>
                </a:ext>
              </a:extLst>
            </p:cNvPr>
            <p:cNvSpPr txBox="1"/>
            <p:nvPr/>
          </p:nvSpPr>
          <p:spPr>
            <a:xfrm>
              <a:off x="6172200" y="49192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9FCC1-9D2C-B2F4-C95F-D82915C0F56E}"/>
                </a:ext>
              </a:extLst>
            </p:cNvPr>
            <p:cNvSpPr txBox="1"/>
            <p:nvPr/>
          </p:nvSpPr>
          <p:spPr>
            <a:xfrm>
              <a:off x="5867400" y="43858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AD0A05-C92C-DD13-5EC3-9A17F6CB25E6}"/>
                </a:ext>
              </a:extLst>
            </p:cNvPr>
            <p:cNvSpPr txBox="1"/>
            <p:nvPr/>
          </p:nvSpPr>
          <p:spPr>
            <a:xfrm>
              <a:off x="5562600" y="40810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18F7F7-E444-8139-5B83-49B98447B91C}"/>
                </a:ext>
              </a:extLst>
            </p:cNvPr>
            <p:cNvSpPr txBox="1"/>
            <p:nvPr/>
          </p:nvSpPr>
          <p:spPr>
            <a:xfrm>
              <a:off x="5352030" y="3833933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</a:t>
              </a:r>
              <a:r>
                <a:rPr lang="en-CA" sz="1600" dirty="0">
                  <a:sym typeface="Symbol" panose="05050102010706020507" pitchFamily="18" charset="2"/>
                </a:rPr>
                <a:t></a:t>
              </a:r>
              <a:endParaRPr lang="en-CA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14711E-173D-59AF-9D34-C6EF278B0F64}"/>
              </a:ext>
            </a:extLst>
          </p:cNvPr>
          <p:cNvSpPr txBox="1"/>
          <p:nvPr/>
        </p:nvSpPr>
        <p:spPr>
          <a:xfrm>
            <a:off x="667770" y="6356350"/>
            <a:ext cx="504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https://neuropsychology.github.io/psycho.R/2018/03/29/SDT.html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2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83A68A-F7D0-41E2-86C2-9475762F1060}"/>
              </a:ext>
            </a:extLst>
          </p:cNvPr>
          <p:cNvSpPr/>
          <p:nvPr/>
        </p:nvSpPr>
        <p:spPr>
          <a:xfrm>
            <a:off x="5562600" y="872035"/>
            <a:ext cx="3124200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C997B-8402-4758-AA04-2B3A6F2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DC9-F14A-46FC-9A55-48778755A39A}"/>
              </a:ext>
            </a:extLst>
          </p:cNvPr>
          <p:cNvSpPr/>
          <p:nvPr/>
        </p:nvSpPr>
        <p:spPr>
          <a:xfrm>
            <a:off x="457200" y="6210612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https://bbpconnect.com.au/event/ozav-seminar-on-human-factors/2020-12-16/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ABBF1-E2EE-4F60-9B03-DC7F5096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4919272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0EF4-7BDD-4425-9A89-7076E7345D88}"/>
              </a:ext>
            </a:extLst>
          </p:cNvPr>
          <p:cNvSpPr txBox="1"/>
          <p:nvPr/>
        </p:nvSpPr>
        <p:spPr>
          <a:xfrm>
            <a:off x="5638800" y="90254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3F11A-7E1D-4183-89EF-59320E293CAF}"/>
              </a:ext>
            </a:extLst>
          </p:cNvPr>
          <p:cNvSpPr txBox="1"/>
          <p:nvPr/>
        </p:nvSpPr>
        <p:spPr>
          <a:xfrm>
            <a:off x="5562600" y="1943412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features of: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characteristics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that affect task performance?</a:t>
            </a:r>
          </a:p>
        </p:txBody>
      </p:sp>
    </p:spTree>
    <p:extLst>
      <p:ext uri="{BB962C8B-B14F-4D97-AF65-F5344CB8AC3E}">
        <p14:creationId xmlns:p14="http://schemas.microsoft.com/office/powerpoint/2010/main" val="2279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D135-0C77-7B92-7828-CEB8C571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SDT: Visual search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F4973-75A9-B36F-4FB7-1C0F75AC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graph of data analysis&#10;&#10;Description automatically generated with medium confidence">
            <a:extLst>
              <a:ext uri="{FF2B5EF4-FFF2-40B4-BE49-F238E27FC236}">
                <a16:creationId xmlns:a16="http://schemas.microsoft.com/office/drawing/2014/main" id="{6F1E97A1-DD1E-EF7E-7256-FBCDAAFA7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5115628" cy="42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CD87B-4BBC-BCC7-DD39-1BFC5AC91DD7}"/>
              </a:ext>
            </a:extLst>
          </p:cNvPr>
          <p:cNvSpPr txBox="1"/>
          <p:nvPr/>
        </p:nvSpPr>
        <p:spPr>
          <a:xfrm>
            <a:off x="609600" y="60960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Verghese</a:t>
            </a:r>
            <a:r>
              <a:rPr lang="en-CA" sz="1400" dirty="0"/>
              <a:t>, P. (2001). Visual Search and Attention: A Signal Detection Theory Approach, </a:t>
            </a:r>
            <a:r>
              <a:rPr lang="en-CA" sz="1400" i="1" dirty="0"/>
              <a:t>Neuron</a:t>
            </a:r>
            <a:r>
              <a:rPr lang="en-CA" sz="1400" dirty="0"/>
              <a:t>, 31 (4), 523-535, </a:t>
            </a:r>
            <a:r>
              <a:rPr lang="en-CA" sz="1400" dirty="0">
                <a:hlinkClick r:id="rId3"/>
              </a:rPr>
              <a:t>https://doi.org/10.1016/S0896-6273(01)00392-0</a:t>
            </a:r>
            <a:r>
              <a:rPr lang="en-CA" sz="1400" dirty="0"/>
              <a:t>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2CE21-B0DD-887B-3699-2622C4F75C92}"/>
              </a:ext>
            </a:extLst>
          </p:cNvPr>
          <p:cNvSpPr txBox="1"/>
          <p:nvPr/>
        </p:nvSpPr>
        <p:spPr>
          <a:xfrm>
            <a:off x="5725228" y="1295400"/>
            <a:ext cx="2961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analysis of a visual search task</a:t>
            </a:r>
          </a:p>
          <a:p>
            <a:endParaRPr lang="en-CA" dirty="0"/>
          </a:p>
          <a:p>
            <a:r>
              <a:rPr lang="en-CA" dirty="0"/>
              <a:t>Correct detection </a:t>
            </a:r>
          </a:p>
          <a:p>
            <a:pPr marL="285750" indent="-285750">
              <a:buFont typeface="Symbol" panose="05050102010706020507" pitchFamily="18" charset="2"/>
              <a:buChar char="­"/>
            </a:pPr>
            <a:r>
              <a:rPr lang="en-CA" dirty="0">
                <a:sym typeface="Symbol" panose="05050102010706020507" pitchFamily="18" charset="2"/>
              </a:rPr>
              <a:t>with </a:t>
            </a:r>
            <a:r>
              <a:rPr lang="en-CA" dirty="0" err="1">
                <a:sym typeface="Symbol" panose="05050102010706020507" pitchFamily="18" charset="2"/>
              </a:rPr>
              <a:t>diff</a:t>
            </a:r>
            <a:r>
              <a:rPr lang="en-CA" baseline="30000" dirty="0" err="1">
                <a:sym typeface="Symbol" panose="05050102010706020507" pitchFamily="18" charset="2"/>
              </a:rPr>
              <a:t>ce</a:t>
            </a:r>
            <a:r>
              <a:rPr lang="en-CA" baseline="30000" dirty="0">
                <a:sym typeface="Symbol" panose="05050102010706020507" pitchFamily="18" charset="2"/>
              </a:rPr>
              <a:t> </a:t>
            </a:r>
            <a:r>
              <a:rPr lang="en-CA" dirty="0">
                <a:sym typeface="Symbol" panose="05050102010706020507" pitchFamily="18" charset="2"/>
              </a:rPr>
              <a:t>of target</a:t>
            </a:r>
          </a:p>
          <a:p>
            <a:r>
              <a:rPr lang="en-CA" dirty="0">
                <a:sym typeface="Symbol" panose="05050102010706020507" pitchFamily="18" charset="2"/>
              </a:rPr>
              <a:t>  with # of distractors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903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AD55-738F-4EBA-8136-953F9B62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Magnitude estimation: time, number,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E7BB0-8509-4CC4-B2E3-B488F5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95F0-8FC6-45DE-84B8-619AD0D8ADA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Ogden et al (2020): Verbal estimates of the time (duration), number, or physical length of items presented in visual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F5D-9C7F-4809-8AB9-FDB2BB111267}"/>
              </a:ext>
            </a:extLst>
          </p:cNvPr>
          <p:cNvSpPr txBox="1"/>
          <p:nvPr/>
        </p:nvSpPr>
        <p:spPr>
          <a:xfrm>
            <a:off x="533400" y="6211531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Ogden, Simmons, &amp; </a:t>
            </a:r>
            <a:r>
              <a:rPr lang="en-US" sz="1400" dirty="0" err="1"/>
              <a:t>Wearden</a:t>
            </a:r>
            <a:r>
              <a:rPr lang="en-US" sz="1400" dirty="0"/>
              <a:t>. Verbal estimation of the magnitude of time, number, and length. </a:t>
            </a:r>
            <a:r>
              <a:rPr lang="en-US" sz="1400" i="1" dirty="0"/>
              <a:t>Psychological Research</a:t>
            </a:r>
            <a:r>
              <a:rPr lang="en-US" sz="1400" dirty="0"/>
              <a:t> </a:t>
            </a:r>
            <a:r>
              <a:rPr lang="en-US" sz="1400" b="1" dirty="0"/>
              <a:t>85, </a:t>
            </a:r>
            <a:r>
              <a:rPr lang="en-US" sz="1400" dirty="0"/>
              <a:t>3048–3060 (2021). </a:t>
            </a:r>
            <a:r>
              <a:rPr lang="en-US" sz="1400" dirty="0">
                <a:hlinkClick r:id="rId2"/>
              </a:rPr>
              <a:t>https://doi.org/10.1007/s00426-020-01456-4</a:t>
            </a:r>
            <a:r>
              <a:rPr lang="en-US" sz="1400" dirty="0"/>
              <a:t>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31E208-45B2-4089-A3D7-2F2289455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9245"/>
            <a:ext cx="5100000" cy="3978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BB66-D729-42CD-BCD2-CCC4089DE582}"/>
              </a:ext>
            </a:extLst>
          </p:cNvPr>
          <p:cNvSpPr txBox="1"/>
          <p:nvPr/>
        </p:nvSpPr>
        <p:spPr>
          <a:xfrm>
            <a:off x="6019800" y="204924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Verbal judgments of number (numerosity) are more nearly linear over the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9F9E-5D10-4893-A367-0DB491F54654}"/>
              </a:ext>
            </a:extLst>
          </p:cNvPr>
          <p:cNvSpPr txBox="1"/>
          <p:nvPr/>
        </p:nvSpPr>
        <p:spPr>
          <a:xfrm>
            <a:off x="6019800" y="3657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times are underestimated</a:t>
            </a:r>
          </a:p>
        </p:txBody>
      </p:sp>
    </p:spTree>
    <p:extLst>
      <p:ext uri="{BB962C8B-B14F-4D97-AF65-F5344CB8AC3E}">
        <p14:creationId xmlns:p14="http://schemas.microsoft.com/office/powerpoint/2010/main" val="394158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8AB-F00A-4DF2-A1E3-EDF206B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8333-A063-4919-8CFE-98F7CEC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9AC6D88-F6B4-4951-A898-A710FD36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628521"/>
            <a:ext cx="6291072" cy="15422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BC269-7766-441F-8877-21941F1F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4027805"/>
            <a:ext cx="6608064" cy="2609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EDF89-AB0B-4748-A9CA-CA112AA59733}"/>
              </a:ext>
            </a:extLst>
          </p:cNvPr>
          <p:cNvSpPr/>
          <p:nvPr/>
        </p:nvSpPr>
        <p:spPr>
          <a:xfrm>
            <a:off x="457200" y="116877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each pie chart:  Which sector is the largest?  Which is the smallest?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BC34-781C-496F-BF5D-924E313D3B66}"/>
              </a:ext>
            </a:extLst>
          </p:cNvPr>
          <p:cNvSpPr/>
          <p:nvPr/>
        </p:nvSpPr>
        <p:spPr>
          <a:xfrm>
            <a:off x="522732" y="3610848"/>
            <a:ext cx="543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bar is the largest?  Which is the smallest?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F1AD-4A47-448F-B2ED-C9B24561E82F}"/>
              </a:ext>
            </a:extLst>
          </p:cNvPr>
          <p:cNvSpPr txBox="1"/>
          <p:nvPr/>
        </p:nvSpPr>
        <p:spPr>
          <a:xfrm>
            <a:off x="6934200" y="34290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Length</a:t>
            </a:r>
            <a:r>
              <a:rPr lang="en-US" sz="1600" dirty="0"/>
              <a:t> more accurate than </a:t>
            </a:r>
            <a:r>
              <a:rPr lang="en-US" sz="1600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297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228600" progId="Equation.DSMT4">
                  <p:embed/>
                </p:oleObj>
              </mc:Choice>
              <mc:Fallback>
                <p:oleObj name="Equation" r:id="rId2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</a:t>
            </a:r>
            <a:r>
              <a:rPr lang="en-US" dirty="0">
                <a:solidFill>
                  <a:srgbClr val="FF0000"/>
                </a:solidFill>
              </a:rPr>
              <a:t>loudness</a:t>
            </a:r>
            <a:r>
              <a:rPr lang="en-US" dirty="0"/>
              <a:t>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</a:t>
            </a:r>
            <a:r>
              <a:rPr lang="en-US" sz="1400" dirty="0">
                <a:hlinkClick r:id="rId3"/>
              </a:rPr>
              <a:t>https://doi.org/10.1007/978-0-387-84849-5_1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B367-B6CB-4723-A671-15C6E8912E8E}"/>
              </a:ext>
            </a:extLst>
          </p:cNvPr>
          <p:cNvSpPr txBox="1"/>
          <p:nvPr/>
        </p:nvSpPr>
        <p:spPr>
          <a:xfrm>
            <a:off x="6567196" y="29518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slope = 0.5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42665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228600" progId="Equation.DSMT4">
                  <p:embed/>
                </p:oleObj>
              </mc:Choice>
              <mc:Fallback>
                <p:oleObj name="Equation" r:id="rId5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880" imgH="228600" progId="Equation.DSMT4">
                  <p:embed/>
                </p:oleObj>
              </mc:Choice>
              <mc:Fallback>
                <p:oleObj name="Equation" r:id="rId7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D7EF4-D6FA-447B-A01C-CF694678E757}"/>
              </a:ext>
            </a:extLst>
          </p:cNvPr>
          <p:cNvSpPr/>
          <p:nvPr/>
        </p:nvSpPr>
        <p:spPr>
          <a:xfrm>
            <a:off x="3581400" y="4971871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113A1-0F9F-449D-ACFF-327DA436BACA}"/>
              </a:ext>
            </a:extLst>
          </p:cNvPr>
          <p:cNvSpPr/>
          <p:nvPr/>
        </p:nvSpPr>
        <p:spPr>
          <a:xfrm>
            <a:off x="3581400" y="4453235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pPr lvl="1"/>
            <a:r>
              <a:rPr lang="en-US" dirty="0"/>
              <a:t>Real-world applications</a:t>
            </a:r>
          </a:p>
          <a:p>
            <a:pPr lvl="1"/>
            <a:r>
              <a:rPr lang="en-US" dirty="0"/>
              <a:t>Data graphs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1AE77-FDC7-49AD-A16A-4549666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52600"/>
            <a:ext cx="1213446" cy="114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F2ED-BEDD-4CA9-A020-9B34774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9" y="3322745"/>
            <a:ext cx="1619048" cy="14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F2410-2F5C-45B2-845F-E9FEBE34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80" y="5292904"/>
            <a:ext cx="36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# of targets and whether these are shown stationary or moving.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934C-77C4-4948-9728-AD289F08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9" y="2846810"/>
            <a:ext cx="304477" cy="29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67049-8F48-4FC2-8501-BC33CD9C1063}"/>
              </a:ext>
            </a:extLst>
          </p:cNvPr>
          <p:cNvSpPr txBox="1"/>
          <p:nvPr/>
        </p:nvSpPr>
        <p:spPr>
          <a:xfrm>
            <a:off x="420027" y="2460407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Find: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49496-04F7-E4CB-CE13-D893433EFADA}"/>
              </a:ext>
            </a:extLst>
          </p:cNvPr>
          <p:cNvSpPr/>
          <p:nvPr/>
        </p:nvSpPr>
        <p:spPr>
          <a:xfrm>
            <a:off x="1981200" y="2133600"/>
            <a:ext cx="2514600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F6D73-E3FA-3768-16C7-1698F8CF4D3B}"/>
              </a:ext>
            </a:extLst>
          </p:cNvPr>
          <p:cNvSpPr/>
          <p:nvPr/>
        </p:nvSpPr>
        <p:spPr>
          <a:xfrm>
            <a:off x="5029200" y="2514600"/>
            <a:ext cx="2514600" cy="327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Qualtrics</a:t>
            </a:r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FF0E2FE-3735-31C6-12BA-2C2CD09C325F}"/>
              </a:ext>
            </a:extLst>
          </p:cNvPr>
          <p:cNvGrpSpPr/>
          <p:nvPr/>
        </p:nvGrpSpPr>
        <p:grpSpPr>
          <a:xfrm>
            <a:off x="5029525" y="4976829"/>
            <a:ext cx="1726095" cy="1426011"/>
            <a:chOff x="5029525" y="4976829"/>
            <a:chExt cx="1726095" cy="14260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F6009A-8E66-44F5-B85C-5FD9B386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2572" y="5298332"/>
              <a:ext cx="1300000" cy="44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40781C-B8A9-4346-A491-F464C279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525" y="4976829"/>
              <a:ext cx="1726095" cy="3154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D2F2A2-A283-4BFF-9E6C-C12F513F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0906" y="5879507"/>
              <a:ext cx="1123333" cy="52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</a:t>
            </a:r>
            <a:r>
              <a:rPr lang="en-US" dirty="0">
                <a:solidFill>
                  <a:srgbClr val="0070C0"/>
                </a:solidFill>
              </a:rPr>
              <a:t>H</a:t>
            </a:r>
            <a:r>
              <a:rPr lang="en-US" dirty="0"/>
              <a:t>uman 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/>
              <a:t>ntelligence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078AC-61C6-16C6-F6B2-FAD34C85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45951"/>
            <a:ext cx="7772400" cy="1362075"/>
          </a:xfrm>
        </p:spPr>
        <p:txBody>
          <a:bodyPr/>
          <a:lstStyle/>
          <a:p>
            <a:r>
              <a:rPr lang="en-CA" dirty="0"/>
              <a:t>Studies of Graph Perception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B6B20-EE55-6CCF-98D1-FA50C3FE0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386013"/>
            <a:ext cx="7772400" cy="150018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Early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Elementary perceptual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Accuracy &amp; reaction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Mental processes in graph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Task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C7274-FD86-0B7D-AE41-7C8DE99F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36D3A-028A-0FBD-5C2D-DDA0DA29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42200"/>
            <a:ext cx="6657143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DFF7-4EA6-4A22-8B1B-8F3E892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Psychological issues in human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49320-631E-4189-B569-DFBDE51E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4093"/>
            <a:ext cx="8229600" cy="4114800"/>
          </a:xfrm>
        </p:spPr>
        <p:txBody>
          <a:bodyPr/>
          <a:lstStyle/>
          <a:p>
            <a:r>
              <a:rPr lang="en-US" dirty="0"/>
              <a:t>Sensory (iconic) memory</a:t>
            </a:r>
          </a:p>
          <a:p>
            <a:pPr lvl="1"/>
            <a:r>
              <a:rPr lang="en-US" dirty="0"/>
              <a:t>pre-attentive, automatic, feature detection</a:t>
            </a:r>
          </a:p>
          <a:p>
            <a:pPr lvl="1"/>
            <a:r>
              <a:rPr lang="en-US" dirty="0"/>
              <a:t>massively parallel, short duration, easily fooled</a:t>
            </a:r>
          </a:p>
          <a:p>
            <a:r>
              <a:rPr lang="en-US" dirty="0"/>
              <a:t>Visual attention</a:t>
            </a:r>
          </a:p>
          <a:p>
            <a:pPr lvl="1"/>
            <a:r>
              <a:rPr lang="en-US" dirty="0"/>
              <a:t>limited capacity</a:t>
            </a:r>
          </a:p>
          <a:p>
            <a:pPr lvl="1"/>
            <a:r>
              <a:rPr lang="en-US" dirty="0"/>
              <a:t>drawn to most salient features (color, motion, …)</a:t>
            </a:r>
          </a:p>
          <a:p>
            <a:r>
              <a:rPr lang="en-US" dirty="0"/>
              <a:t>Top-down processing</a:t>
            </a:r>
          </a:p>
          <a:p>
            <a:pPr lvl="1"/>
            <a:r>
              <a:rPr lang="en-US" dirty="0"/>
              <a:t>Goals,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5701-051A-4DED-B670-C95CC82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BA4-197F-4344-B054-E48AA1080EB5}"/>
              </a:ext>
            </a:extLst>
          </p:cNvPr>
          <p:cNvSpPr txBox="1"/>
          <p:nvPr/>
        </p:nvSpPr>
        <p:spPr>
          <a:xfrm>
            <a:off x="457200" y="1143000"/>
            <a:ext cx="82296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examples can be analyzed in terms of:</a:t>
            </a:r>
          </a:p>
        </p:txBody>
      </p:sp>
    </p:spTree>
    <p:extLst>
      <p:ext uri="{BB962C8B-B14F-4D97-AF65-F5344CB8AC3E}">
        <p14:creationId xmlns:p14="http://schemas.microsoft.com/office/powerpoint/2010/main" val="204875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ones.</a:t>
            </a:r>
          </a:p>
          <a:p>
            <a:pPr>
              <a:spcAft>
                <a:spcPts val="1200"/>
              </a:spcAft>
            </a:pPr>
            <a:r>
              <a:rPr lang="en-US" dirty="0"/>
              <a:t>It set a standard for magnitude estimation tasks of data graphs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</a:t>
            </a:r>
            <a:r>
              <a:rPr lang="en-US" sz="2400" dirty="0">
                <a:solidFill>
                  <a:srgbClr val="0070C0"/>
                </a:solidFill>
              </a:rPr>
              <a:t>position-angle</a:t>
            </a:r>
            <a:r>
              <a:rPr lang="en-US" sz="2400" dirty="0"/>
              <a:t>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</a:t>
            </a:r>
            <a:r>
              <a:rPr lang="en-US" dirty="0">
                <a:solidFill>
                  <a:srgbClr val="0070C0"/>
                </a:solidFill>
              </a:rPr>
              <a:t>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</a:t>
            </a:r>
            <a:r>
              <a:rPr lang="en-US" sz="2400" dirty="0">
                <a:solidFill>
                  <a:srgbClr val="0070C0"/>
                </a:solidFill>
              </a:rPr>
              <a:t>position-length</a:t>
            </a:r>
            <a:r>
              <a:rPr lang="en-US" sz="2400" dirty="0">
                <a:solidFill>
                  <a:prstClr val="black"/>
                </a:solidFill>
              </a:rPr>
              <a:t>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</a:t>
            </a:r>
            <a:r>
              <a:rPr lang="en-US" sz="2400" dirty="0">
                <a:solidFill>
                  <a:srgbClr val="0070C0"/>
                </a:solidFill>
              </a:rPr>
              <a:t>area</a:t>
            </a:r>
            <a:r>
              <a:rPr lang="en-US" sz="2400" dirty="0"/>
              <a:t>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78873-395C-4FFB-824E-450037112558}"/>
              </a:ext>
            </a:extLst>
          </p:cNvPr>
          <p:cNvCxnSpPr>
            <a:cxnSpLocks/>
          </p:cNvCxnSpPr>
          <p:nvPr/>
        </p:nvCxnSpPr>
        <p:spPr>
          <a:xfrm>
            <a:off x="4038600" y="5209593"/>
            <a:ext cx="1371600" cy="0"/>
          </a:xfrm>
          <a:prstGeom prst="line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0E57A-D631-4AC8-B00F-19217EBA6C3A}"/>
              </a:ext>
            </a:extLst>
          </p:cNvPr>
          <p:cNvCxnSpPr>
            <a:cxnSpLocks/>
          </p:cNvCxnSpPr>
          <p:nvPr/>
        </p:nvCxnSpPr>
        <p:spPr>
          <a:xfrm>
            <a:off x="5598372" y="3954029"/>
            <a:ext cx="0" cy="1676400"/>
          </a:xfrm>
          <a:prstGeom prst="straightConnector1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77D-2A35-48AA-9FE6-283EBD53A58F}"/>
              </a:ext>
            </a:extLst>
          </p:cNvPr>
          <p:cNvSpPr txBox="1"/>
          <p:nvPr/>
        </p:nvSpPr>
        <p:spPr>
          <a:xfrm>
            <a:off x="8077200" y="4388040"/>
            <a:ext cx="228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FBA06-B851-4EE5-ACA5-B99B9D7B0914}"/>
              </a:ext>
            </a:extLst>
          </p:cNvPr>
          <p:cNvSpPr/>
          <p:nvPr/>
        </p:nvSpPr>
        <p:spPr>
          <a:xfrm>
            <a:off x="5141173" y="4388040"/>
            <a:ext cx="3232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EF58-824A-4A7E-B368-D964FFD644B6}"/>
              </a:ext>
            </a:extLst>
          </p:cNvPr>
          <p:cNvSpPr/>
          <p:nvPr/>
        </p:nvSpPr>
        <p:spPr>
          <a:xfrm>
            <a:off x="5941573" y="4027093"/>
            <a:ext cx="28886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3F757-2F15-455F-81B8-5E1236AC9313}"/>
              </a:ext>
            </a:extLst>
          </p:cNvPr>
          <p:cNvSpPr/>
          <p:nvPr/>
        </p:nvSpPr>
        <p:spPr>
          <a:xfrm>
            <a:off x="4269722" y="4798817"/>
            <a:ext cx="22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54DDE-AAB5-3DB1-4E16-CECC9F65E58D}"/>
              </a:ext>
            </a:extLst>
          </p:cNvPr>
          <p:cNvSpPr txBox="1"/>
          <p:nvPr/>
        </p:nvSpPr>
        <p:spPr>
          <a:xfrm>
            <a:off x="4584169" y="382928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9C5A6-AD55-3552-A114-EB8F3D88FF95}"/>
              </a:ext>
            </a:extLst>
          </p:cNvPr>
          <p:cNvSpPr txBox="1"/>
          <p:nvPr/>
        </p:nvSpPr>
        <p:spPr>
          <a:xfrm>
            <a:off x="3722978" y="5260561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139FF-6CEF-8094-90F5-EA4C45320FF8}"/>
              </a:ext>
            </a:extLst>
          </p:cNvPr>
          <p:cNvSpPr txBox="1"/>
          <p:nvPr/>
        </p:nvSpPr>
        <p:spPr>
          <a:xfrm>
            <a:off x="7010400" y="354913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T9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</a:t>
            </a:r>
            <a:r>
              <a:rPr lang="en-US" dirty="0">
                <a:solidFill>
                  <a:srgbClr val="FF0000"/>
                </a:solidFill>
              </a:rPr>
              <a:t>extreme</a:t>
            </a:r>
          </a:p>
          <a:p>
            <a:r>
              <a:rPr lang="en-US" dirty="0"/>
              <a:t>Also: </a:t>
            </a:r>
            <a:r>
              <a:rPr lang="en-US" dirty="0">
                <a:solidFill>
                  <a:srgbClr val="FF0000"/>
                </a:solidFill>
              </a:rPr>
              <a:t>Asymmetric</a:t>
            </a:r>
            <a:r>
              <a:rPr lang="en-US" dirty="0"/>
              <a:t>, peak at ~55%</a:t>
            </a:r>
          </a:p>
          <a:p>
            <a:endParaRPr lang="en-US" dirty="0"/>
          </a:p>
          <a:p>
            <a:r>
              <a:rPr lang="en-US" dirty="0"/>
              <a:t>The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209871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7BC7B-40B6-3D74-7E0F-8AB49BBEA3C5}"/>
              </a:ext>
            </a:extLst>
          </p:cNvPr>
          <p:cNvSpPr txBox="1"/>
          <p:nvPr/>
        </p:nvSpPr>
        <p:spPr>
          <a:xfrm>
            <a:off x="457200" y="5553670"/>
            <a:ext cx="3352800" cy="923330"/>
          </a:xfrm>
          <a:prstGeom prst="rect">
            <a:avLst/>
          </a:prstGeom>
          <a:solidFill>
            <a:srgbClr val="F3F2EA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Reduce prominence of grid lines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Direct labels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Different point shapes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</a:t>
            </a:r>
            <a:r>
              <a:rPr lang="en-US" dirty="0">
                <a:highlight>
                  <a:srgbClr val="FFFF00"/>
                </a:highlight>
              </a:rPr>
              <a:t>Y-axis truncation </a:t>
            </a:r>
            <a:r>
              <a:rPr lang="en-US" dirty="0"/>
              <a:t>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</a:t>
            </a:r>
            <a:r>
              <a:rPr lang="en-US" dirty="0">
                <a:solidFill>
                  <a:srgbClr val="0070C0"/>
                </a:solidFill>
              </a:rPr>
              <a:t>mental set </a:t>
            </a:r>
            <a:r>
              <a:rPr lang="en-US" dirty="0"/>
              <a:t>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accuracy-only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Discrimination</a:t>
            </a:r>
            <a:r>
              <a:rPr lang="en-US" dirty="0"/>
              <a:t>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Judgment task</a:t>
            </a:r>
            <a:r>
              <a:rPr lang="en-US" dirty="0"/>
              <a:t>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Find the important </a:t>
            </a:r>
            <a:r>
              <a:rPr lang="en-US" dirty="0">
                <a:solidFill>
                  <a:srgbClr val="0070C0"/>
                </a:solidFill>
              </a:rPr>
              <a:t>target</a:t>
            </a:r>
          </a:p>
          <a:p>
            <a:endParaRPr lang="en-US" dirty="0"/>
          </a:p>
          <a:p>
            <a:r>
              <a:rPr lang="en-US" dirty="0"/>
              <a:t>What visual design factors make important </a:t>
            </a:r>
            <a:r>
              <a:rPr lang="en-US" dirty="0">
                <a:solidFill>
                  <a:srgbClr val="0070C0"/>
                </a:solidFill>
              </a:rPr>
              <a:t>events</a:t>
            </a:r>
            <a:r>
              <a:rPr lang="en-US" dirty="0"/>
              <a:t>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86766-3255-48F9-9058-ECEC257AF424}"/>
              </a:ext>
            </a:extLst>
          </p:cNvPr>
          <p:cNvSpPr txBox="1"/>
          <p:nvPr/>
        </p:nvSpPr>
        <p:spPr>
          <a:xfrm>
            <a:off x="5806751" y="51655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BLINK?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3F5C6-8BAD-46AE-B345-837495E34AAC}"/>
              </a:ext>
            </a:extLst>
          </p:cNvPr>
          <p:cNvSpPr txBox="1"/>
          <p:nvPr/>
        </p:nvSpPr>
        <p:spPr>
          <a:xfrm>
            <a:off x="5806751" y="562824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spin</a:t>
            </a:r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7" grpId="1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0070C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CEB19-FD8F-4088-A9EC-E67D4A6DA412}"/>
              </a:ext>
            </a:extLst>
          </p:cNvPr>
          <p:cNvSpPr txBox="1"/>
          <p:nvPr/>
        </p:nvSpPr>
        <p:spPr>
          <a:xfrm>
            <a:off x="5849811" y="1793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46B5-B168-4575-B011-04A0DB76853C}"/>
              </a:ext>
            </a:extLst>
          </p:cNvPr>
          <p:cNvSpPr txBox="1"/>
          <p:nvPr/>
        </p:nvSpPr>
        <p:spPr>
          <a:xfrm>
            <a:off x="5638800" y="40244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</a:t>
            </a:r>
            <a:r>
              <a:rPr lang="en-US" sz="1400" dirty="0">
                <a:solidFill>
                  <a:srgbClr val="0070C0"/>
                </a:solidFill>
              </a:rPr>
              <a:t>density</a:t>
            </a:r>
            <a:r>
              <a:rPr lang="en-US" sz="14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</a:t>
            </a:r>
            <a:r>
              <a:rPr lang="en-US" sz="1400" dirty="0">
                <a:solidFill>
                  <a:srgbClr val="0070C0"/>
                </a:solidFill>
              </a:rPr>
              <a:t>temporal sequence</a:t>
            </a:r>
            <a:r>
              <a:rPr lang="en-US" sz="1400" dirty="0"/>
              <a:t>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0000"/>
                </a:highlight>
              </a:rPr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</a:t>
            </a:r>
            <a:r>
              <a:rPr lang="en-US" dirty="0">
                <a:solidFill>
                  <a:srgbClr val="0070C0"/>
                </a:solidFill>
              </a:rPr>
              <a:t>locations</a:t>
            </a:r>
            <a:r>
              <a:rPr lang="en-US" dirty="0"/>
              <a:t>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and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" y="2115586"/>
            <a:ext cx="7246910" cy="275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517748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201A-C640-46B4-975F-AFC063C4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BrailleR</a:t>
            </a:r>
            <a:r>
              <a:rPr lang="en-CA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39EE-4211-29DB-BDEA-FC9CC1FE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CA" dirty="0"/>
              <a:t>Improve access to graphs for blind users</a:t>
            </a:r>
          </a:p>
          <a:p>
            <a:pPr lvl="1"/>
            <a:r>
              <a:rPr lang="en-CA" sz="1800" dirty="0">
                <a:latin typeface="Lucida Console" panose="020B0609040504020204" pitchFamily="49" charset="0"/>
              </a:rPr>
              <a:t>Describe(): </a:t>
            </a:r>
            <a:r>
              <a:rPr lang="en-CA" sz="1800" dirty="0"/>
              <a:t>quick description of a graph</a:t>
            </a:r>
          </a:p>
          <a:p>
            <a:pPr lvl="1"/>
            <a:r>
              <a:rPr lang="en-CA" sz="1800" dirty="0">
                <a:latin typeface="Lucida Console" panose="020B0609040504020204" pitchFamily="49" charset="0"/>
              </a:rPr>
              <a:t>VI(): </a:t>
            </a:r>
            <a:r>
              <a:rPr lang="en-CA" sz="1800" dirty="0"/>
              <a:t>visual inspection of a graph</a:t>
            </a:r>
          </a:p>
          <a:p>
            <a:pPr lvl="1"/>
            <a:r>
              <a:rPr lang="en-CA" sz="1800" dirty="0" err="1">
                <a:latin typeface="Lucida Console" panose="020B0609040504020204" pitchFamily="49" charset="0"/>
              </a:rPr>
              <a:t>MakeAccessibleSVG</a:t>
            </a:r>
            <a:r>
              <a:rPr lang="en-CA" sz="1800" dirty="0">
                <a:latin typeface="Lucida Console" panose="020B0609040504020204" pitchFamily="49" charset="0"/>
              </a:rPr>
              <a:t>()</a:t>
            </a:r>
            <a:r>
              <a:rPr lang="en-CA" sz="1800" dirty="0"/>
              <a:t>:  create webpages a user can explore by using arrow keys &amp; basic navigation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9ACBC-710C-4580-D36F-0562B90B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ECF8A-5969-A8D9-2F49-B27513D81238}"/>
              </a:ext>
            </a:extLst>
          </p:cNvPr>
          <p:cNvSpPr txBox="1"/>
          <p:nvPr/>
        </p:nvSpPr>
        <p:spPr>
          <a:xfrm>
            <a:off x="457200" y="3124200"/>
            <a:ext cx="8229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Lucida Console" panose="020B0609040504020204" pitchFamily="49" charset="0"/>
              </a:rPr>
              <a:t>basicPlot</a:t>
            </a:r>
            <a:r>
              <a:rPr lang="en-CA" sz="1400" dirty="0">
                <a:latin typeface="Lucida Console" panose="020B0609040504020204" pitchFamily="49" charset="0"/>
              </a:rPr>
              <a:t> &lt;- </a:t>
            </a:r>
            <a:r>
              <a:rPr lang="en-CA" sz="1400" dirty="0" err="1">
                <a:latin typeface="Lucida Console" panose="020B0609040504020204" pitchFamily="49" charset="0"/>
              </a:rPr>
              <a:t>ggplot</a:t>
            </a:r>
            <a:r>
              <a:rPr lang="en-CA" sz="1400" dirty="0">
                <a:latin typeface="Lucida Console" panose="020B0609040504020204" pitchFamily="49" charset="0"/>
              </a:rPr>
              <a:t>(iris, </a:t>
            </a:r>
            <a:r>
              <a:rPr lang="en-CA" sz="1400" dirty="0" err="1">
                <a:latin typeface="Lucida Console" panose="020B0609040504020204" pitchFamily="49" charset="0"/>
              </a:rPr>
              <a:t>aes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Sepal.Length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dirty="0" err="1">
                <a:latin typeface="Lucida Console" panose="020B0609040504020204" pitchFamily="49" charset="0"/>
              </a:rPr>
              <a:t>Sepal.Width</a:t>
            </a:r>
            <a:r>
              <a:rPr lang="en-CA" sz="1400" dirty="0">
                <a:latin typeface="Lucida Console" panose="020B0609040504020204" pitchFamily="49" charset="0"/>
              </a:rPr>
              <a:t>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geom_point</a:t>
            </a:r>
            <a:r>
              <a:rPr lang="en-CA" sz="1400" dirty="0">
                <a:latin typeface="Lucida Console" panose="020B0609040504020204" pitchFamily="49" charset="0"/>
              </a:rPr>
              <a:t>()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Describe(</a:t>
            </a:r>
            <a:r>
              <a:rPr lang="en-CA" sz="1400" dirty="0" err="1">
                <a:latin typeface="Lucida Console" panose="020B0609040504020204" pitchFamily="49" charset="0"/>
              </a:rPr>
              <a:t>basicPlot</a:t>
            </a:r>
            <a:r>
              <a:rPr lang="en-CA" sz="1400"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CEAF8-55EE-A629-9491-6BC927CB9261}"/>
              </a:ext>
            </a:extLst>
          </p:cNvPr>
          <p:cNvSpPr txBox="1"/>
          <p:nvPr/>
        </p:nvSpPr>
        <p:spPr>
          <a:xfrm>
            <a:off x="457200" y="4419600"/>
            <a:ext cx="82296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Lucida Console" panose="020B0609040504020204" pitchFamily="49" charset="0"/>
              </a:rPr>
              <a:t>A </a:t>
            </a:r>
            <a:r>
              <a:rPr lang="en-CA" sz="1200" dirty="0" err="1">
                <a:latin typeface="Lucida Console" panose="020B0609040504020204" pitchFamily="49" charset="0"/>
              </a:rPr>
              <a:t>geom_point</a:t>
            </a:r>
            <a:r>
              <a:rPr lang="en-CA" sz="1200" dirty="0">
                <a:latin typeface="Lucida Console" panose="020B0609040504020204" pitchFamily="49" charset="0"/>
              </a:rPr>
              <a:t> layer created with the ggplot2 framework</a:t>
            </a:r>
          </a:p>
          <a:p>
            <a:endParaRPr lang="en-CA" sz="1200" dirty="0">
              <a:latin typeface="Lucida Console" panose="020B0609040504020204" pitchFamily="49" charset="0"/>
            </a:endParaRPr>
          </a:p>
          <a:p>
            <a:r>
              <a:rPr lang="en-CA" sz="1200" dirty="0">
                <a:latin typeface="Lucida Console" panose="020B0609040504020204" pitchFamily="49" charset="0"/>
              </a:rPr>
              <a:t>General Description: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 scatter plot shows the relationship between two variables by plotting a symbol for each observation at the coordinates for the two variables.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A23AB-EF7C-623B-1CCD-8405034A6B6F}"/>
              </a:ext>
            </a:extLst>
          </p:cNvPr>
          <p:cNvSpPr txBox="1"/>
          <p:nvPr/>
        </p:nvSpPr>
        <p:spPr>
          <a:xfrm>
            <a:off x="457200" y="3962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D37B4-153D-7FDD-B576-8BA9735034A2}"/>
              </a:ext>
            </a:extLst>
          </p:cNvPr>
          <p:cNvSpPr txBox="1"/>
          <p:nvPr/>
        </p:nvSpPr>
        <p:spPr>
          <a:xfrm>
            <a:off x="533400" y="57150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There’s a lot more here. Check out: </a:t>
            </a:r>
            <a:r>
              <a:rPr lang="en-CA" dirty="0">
                <a:hlinkClick r:id="rId2"/>
              </a:rPr>
              <a:t>https://rdrr.io/cran/BrailleR/f/vignettes/BrailleR.Rmd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766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vs.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EACE46B-B90D-B7D3-B179-8F4447FB6036}"/>
              </a:ext>
            </a:extLst>
          </p:cNvPr>
          <p:cNvSpPr/>
          <p:nvPr/>
        </p:nvSpPr>
        <p:spPr>
          <a:xfrm>
            <a:off x="3810000" y="2667000"/>
            <a:ext cx="323850" cy="2222372"/>
          </a:xfrm>
          <a:prstGeom prst="leftBrac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50196"/>
            <a:ext cx="5481279" cy="162452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974716"/>
            <a:ext cx="5481279" cy="438163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What can we learn from this approach?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800" dirty="0"/>
              <a:t>To what extent can visual inference substitute for numerical statistical inference?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How to study this more?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many observers to declare some effect “significant”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paradigm to study observer differences?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to study the effectiveness of different graph types or forms?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76C885A5-B173-10D2-DAAB-14853D78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3" r="43006" b="-2"/>
          <a:stretch/>
        </p:blipFill>
        <p:spPr>
          <a:xfrm>
            <a:off x="5791200" y="1"/>
            <a:ext cx="3357918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32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</a:t>
            </a:r>
            <a:r>
              <a:rPr lang="en-US" dirty="0">
                <a:solidFill>
                  <a:srgbClr val="0070C0"/>
                </a:solidFill>
              </a:rPr>
              <a:t>demographic variables </a:t>
            </a:r>
            <a:r>
              <a:rPr lang="en-US" dirty="0"/>
              <a:t>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7407" y="4602202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</a:t>
            </a:r>
            <a:r>
              <a:rPr lang="en-US" dirty="0">
                <a:solidFill>
                  <a:srgbClr val="0070C0"/>
                </a:solidFill>
              </a:rPr>
              <a:t>attention</a:t>
            </a:r>
            <a:r>
              <a:rPr lang="en-US" dirty="0"/>
              <a:t>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A570-B553-92A2-FAFB-AF67FDF6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Driving Apps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2497A-27CF-E67D-A118-4DE6A587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449D95D-6779-612B-70DB-D18B95BB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255400"/>
            <a:ext cx="5475652" cy="4844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8982-54FE-13D5-9574-2A32E10545B6}"/>
              </a:ext>
            </a:extLst>
          </p:cNvPr>
          <p:cNvSpPr txBox="1"/>
          <p:nvPr/>
        </p:nvSpPr>
        <p:spPr>
          <a:xfrm>
            <a:off x="6096000" y="1371600"/>
            <a:ext cx="2577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3D-like display: focus attention on where you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Next turn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Lane assist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 alternative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Dynamic traffic notices</a:t>
            </a:r>
          </a:p>
        </p:txBody>
      </p:sp>
    </p:spTree>
    <p:extLst>
      <p:ext uri="{BB962C8B-B14F-4D97-AF65-F5344CB8AC3E}">
        <p14:creationId xmlns:p14="http://schemas.microsoft.com/office/powerpoint/2010/main" val="6688470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15543</TotalTime>
  <Words>4771</Words>
  <Application>Microsoft Office PowerPoint</Application>
  <PresentationFormat>On-screen Show (4:3)</PresentationFormat>
  <Paragraphs>650</Paragraphs>
  <Slides>77</Slides>
  <Notes>1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Cambria Math</vt:lpstr>
      <vt:lpstr>Lucida Console</vt:lpstr>
      <vt:lpstr>Symbol</vt:lpstr>
      <vt:lpstr>Wingdings</vt:lpstr>
      <vt:lpstr>1_Office Theme</vt:lpstr>
      <vt:lpstr>Equation</vt:lpstr>
      <vt:lpstr>Human Factors Research: How to tell what works</vt:lpstr>
      <vt:lpstr>PowerPoint Presentation</vt:lpstr>
      <vt:lpstr>Today’s Topics</vt:lpstr>
      <vt:lpstr>Psychological issues in human factors</vt:lpstr>
      <vt:lpstr>Control room display</vt:lpstr>
      <vt:lpstr>Traffic control display</vt:lpstr>
      <vt:lpstr>Navigation</vt:lpstr>
      <vt:lpstr>Navigation</vt:lpstr>
      <vt:lpstr>Driving Apps</vt:lpstr>
      <vt:lpstr>Financial trading desk</vt:lpstr>
      <vt:lpstr>Dashboards: Financial trading</vt:lpstr>
      <vt:lpstr>Dashboards: Customer service</vt:lpstr>
      <vt:lpstr>Elements of UI Design</vt:lpstr>
      <vt:lpstr>Empirical studies of graphs How can we tell what works? </vt:lpstr>
      <vt:lpstr>Human factors vs. Psychology</vt:lpstr>
      <vt:lpstr>Psychophysical methods</vt:lpstr>
      <vt:lpstr>Psychophysical methods: tasks</vt:lpstr>
      <vt:lpstr>Signal detection theory</vt:lpstr>
      <vt:lpstr>Signal detection theory: measures</vt:lpstr>
      <vt:lpstr>SDT: Visual search task</vt:lpstr>
      <vt:lpstr>Magnitude estimation</vt:lpstr>
      <vt:lpstr>Magnitude estimation: time, number, length</vt:lpstr>
      <vt:lpstr>Discrimination: Pies vs. dot charts</vt:lpstr>
      <vt:lpstr>Discrimination: Pies vs. bar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Studies of Graph Perception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BrailleR package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254</cp:revision>
  <dcterms:created xsi:type="dcterms:W3CDTF">2017-10-14T20:35:56Z</dcterms:created>
  <dcterms:modified xsi:type="dcterms:W3CDTF">2024-02-15T21:43:56Z</dcterms:modified>
</cp:coreProperties>
</file>